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nJay23/Capstone/blob/main/Data_Wrangling_yhltyHgOR.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nJay23/Capstone/blob/main/EDA_with_Visualization_LLcl2Wo8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nJay23/Capstone/blob/main/EDA_with_SQL_1sovnRZC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nJay23/Capstone/blob/main/Data_Visualization_with_Folium_NsGx9U3Zr.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nJay23/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enJay23/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BrenJay23/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enJay23/Capstone/blob/main/Data_Collection_API_MJmRZv-o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nJay23/Capstone/blob/main/Data_Collection_with_Web_Scrapping_Cycu4EXq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Bren Jay Magtalas</a:t>
            </a:r>
          </a:p>
          <a:p>
            <a:r>
              <a:rPr lang="en-US" dirty="0">
                <a:solidFill>
                  <a:schemeClr val="bg2"/>
                </a:solidFill>
                <a:latin typeface="Abadi"/>
                <a:ea typeface="SF Pro" pitchFamily="2" charset="0"/>
                <a:cs typeface="SF Pro" pitchFamily="2" charset="0"/>
              </a:rPr>
              <a:t>November 23,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transformed by assigning a numerical value to the target variable which is the landing outcome.</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hlinkClick r:id="rId3"/>
            </a:endParaRPr>
          </a:p>
          <a:p>
            <a:pPr marL="0" indent="0">
              <a:buNone/>
            </a:pPr>
            <a:r>
              <a:rPr lang="en-US" dirty="0">
                <a:hlinkClick r:id="rId3"/>
              </a:rPr>
              <a:t>https://github.com/BrenJay23/Capstone/blob/main/Data_Wrangling_yhltyHgOR.ipynb</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6D8111E-969D-31A2-A583-9ACA056504F2}"/>
              </a:ext>
            </a:extLst>
          </p:cNvPr>
          <p:cNvPicPr>
            <a:picLocks noChangeAspect="1"/>
          </p:cNvPicPr>
          <p:nvPr/>
        </p:nvPicPr>
        <p:blipFill>
          <a:blip r:embed="rId4"/>
          <a:stretch>
            <a:fillRect/>
          </a:stretch>
        </p:blipFill>
        <p:spPr>
          <a:xfrm>
            <a:off x="3365220" y="2606565"/>
            <a:ext cx="5325182" cy="341900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Scatter Plot was used to illustrate how the rocket is more likely to land as independent variables such as flight number and payload mass increases per category. The plots were categorized based on payload mass, launch site and orbit. It was used to show and compare the number of data points per category</a:t>
            </a:r>
          </a:p>
          <a:p>
            <a:pPr>
              <a:lnSpc>
                <a:spcPct val="100000"/>
              </a:lnSpc>
              <a:spcBef>
                <a:spcPts val="1400"/>
              </a:spcBef>
            </a:pPr>
            <a:r>
              <a:rPr lang="en-US" sz="2200" dirty="0">
                <a:solidFill>
                  <a:schemeClr val="accent3">
                    <a:lumMod val="25000"/>
                  </a:schemeClr>
                </a:solidFill>
                <a:latin typeface="Abadi"/>
              </a:rPr>
              <a:t>The Bar Graph was used to show the success rate of the landing per orbit destination. It was used to differentiate categories.</a:t>
            </a:r>
          </a:p>
          <a:p>
            <a:pPr>
              <a:lnSpc>
                <a:spcPct val="100000"/>
              </a:lnSpc>
              <a:spcBef>
                <a:spcPts val="1400"/>
              </a:spcBef>
            </a:pPr>
            <a:r>
              <a:rPr lang="en-US" sz="2200" dirty="0">
                <a:solidFill>
                  <a:schemeClr val="accent3">
                    <a:lumMod val="25000"/>
                  </a:schemeClr>
                </a:solidFill>
                <a:latin typeface="Abadi"/>
              </a:rPr>
              <a:t>The Line Graph was used to illustrate the cumulative success rate per year. It was used to show time-series data.</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dirty="0">
                <a:hlinkClick r:id="rId3"/>
              </a:rPr>
              <a:t>https://github.com/BrenJay23/Capstone/blob/main/EDA_with_Visualization_LLcl2Wo8L.ipynb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csv files were first loaded into the DB2 database</a:t>
            </a:r>
          </a:p>
          <a:p>
            <a:pPr>
              <a:lnSpc>
                <a:spcPct val="100000"/>
              </a:lnSpc>
              <a:spcBef>
                <a:spcPts val="1400"/>
              </a:spcBef>
            </a:pPr>
            <a:r>
              <a:rPr lang="en-US" sz="2200" dirty="0">
                <a:solidFill>
                  <a:schemeClr val="accent3">
                    <a:lumMod val="25000"/>
                  </a:schemeClr>
                </a:solidFill>
                <a:latin typeface="Abadi"/>
              </a:rPr>
              <a:t>The date format was modified to match the file</a:t>
            </a:r>
          </a:p>
          <a:p>
            <a:pPr>
              <a:lnSpc>
                <a:spcPct val="100000"/>
              </a:lnSpc>
              <a:spcBef>
                <a:spcPts val="1400"/>
              </a:spcBef>
            </a:pPr>
            <a:r>
              <a:rPr lang="en-US" sz="2200" dirty="0">
                <a:solidFill>
                  <a:schemeClr val="accent3">
                    <a:lumMod val="25000"/>
                  </a:schemeClr>
                </a:solidFill>
                <a:latin typeface="Abadi"/>
              </a:rPr>
              <a:t>Modules such as </a:t>
            </a:r>
            <a:r>
              <a:rPr lang="en-US" sz="2200" i="1" dirty="0" err="1">
                <a:solidFill>
                  <a:schemeClr val="accent3">
                    <a:lumMod val="25000"/>
                  </a:schemeClr>
                </a:solidFill>
                <a:latin typeface="Abadi"/>
              </a:rPr>
              <a:t>sqlalchemy</a:t>
            </a:r>
            <a:r>
              <a:rPr lang="en-US" sz="2200" dirty="0">
                <a:solidFill>
                  <a:schemeClr val="accent3">
                    <a:lumMod val="25000"/>
                  </a:schemeClr>
                </a:solidFill>
                <a:latin typeface="Abadi"/>
              </a:rPr>
              <a:t> and </a:t>
            </a:r>
            <a:r>
              <a:rPr lang="en-US" sz="2200" i="1" dirty="0" err="1">
                <a:solidFill>
                  <a:schemeClr val="accent3">
                    <a:lumMod val="25000"/>
                  </a:schemeClr>
                </a:solidFill>
                <a:latin typeface="Abadi"/>
              </a:rPr>
              <a:t>iphython-sql</a:t>
            </a:r>
            <a:r>
              <a:rPr lang="en-US" sz="2200" dirty="0">
                <a:solidFill>
                  <a:schemeClr val="accent3">
                    <a:lumMod val="25000"/>
                  </a:schemeClr>
                </a:solidFill>
                <a:latin typeface="Abadi"/>
              </a:rPr>
              <a:t> were </a:t>
            </a:r>
            <a:r>
              <a:rPr lang="en-US" sz="2200" dirty="0" err="1">
                <a:solidFill>
                  <a:schemeClr val="accent3">
                    <a:lumMod val="25000"/>
                  </a:schemeClr>
                </a:solidFill>
                <a:latin typeface="Abadi"/>
              </a:rPr>
              <a:t>intalled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DB2 credentials were fetched and used in the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magic</a:t>
            </a:r>
          </a:p>
          <a:p>
            <a:pPr>
              <a:lnSpc>
                <a:spcPct val="100000"/>
              </a:lnSpc>
              <a:spcBef>
                <a:spcPts val="1400"/>
              </a:spcBef>
            </a:pPr>
            <a:r>
              <a:rPr lang="en-US" sz="2200" dirty="0">
                <a:solidFill>
                  <a:schemeClr val="accent3">
                    <a:lumMod val="25000"/>
                  </a:schemeClr>
                </a:solidFill>
                <a:latin typeface="Abadi"/>
              </a:rPr>
              <a:t>The queries can now be typed in the python notebook like a regular SQL IDE by initially typing </a:t>
            </a:r>
            <a:r>
              <a:rPr lang="en-US" sz="2200" i="1" dirty="0">
                <a:solidFill>
                  <a:schemeClr val="accent3">
                    <a:lumMod val="25000"/>
                  </a:schemeClr>
                </a:solidFill>
                <a:latin typeface="Abadi"/>
              </a:rPr>
              <a:t>%%</a:t>
            </a:r>
            <a:r>
              <a:rPr lang="en-US" sz="2200" i="1" dirty="0" err="1">
                <a:solidFill>
                  <a:schemeClr val="accent3">
                    <a:lumMod val="25000"/>
                  </a:schemeClr>
                </a:solidFill>
                <a:latin typeface="Abadi"/>
              </a:rPr>
              <a:t>sql</a:t>
            </a:r>
            <a:endParaRPr lang="en-US" sz="2200" i="1" dirty="0">
              <a:solidFill>
                <a:schemeClr val="accent3">
                  <a:lumMod val="25000"/>
                </a:schemeClr>
              </a:solidFill>
              <a:latin typeface="Abadi"/>
            </a:endParaRPr>
          </a:p>
          <a:p>
            <a:pPr>
              <a:lnSpc>
                <a:spcPct val="100000"/>
              </a:lnSpc>
              <a:spcBef>
                <a:spcPts val="1400"/>
              </a:spcBef>
            </a:pPr>
            <a:endParaRPr lang="en-US" sz="2200" i="1" dirty="0">
              <a:solidFill>
                <a:schemeClr val="accent3">
                  <a:lumMod val="25000"/>
                </a:schemeClr>
              </a:solidFill>
              <a:latin typeface="Abadi"/>
            </a:endParaRPr>
          </a:p>
          <a:p>
            <a:pPr marL="0" indent="0">
              <a:lnSpc>
                <a:spcPct val="100000"/>
              </a:lnSpc>
              <a:spcBef>
                <a:spcPts val="1400"/>
              </a:spcBef>
              <a:buNone/>
            </a:pPr>
            <a:endParaRPr lang="en-US" sz="22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https://github.com/BrenJay23/Capstone/blob/main/EDA_with_SQL_1sovnRZCy.ipynb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used to indicate the name of the launch site and other labels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 was used to unclutter and cluster overlapping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used to make the coordinate more visible</a:t>
            </a:r>
          </a:p>
          <a:p>
            <a:pPr>
              <a:lnSpc>
                <a:spcPct val="100000"/>
              </a:lnSpc>
              <a:spcBef>
                <a:spcPts val="1400"/>
              </a:spcBef>
            </a:pPr>
            <a:r>
              <a:rPr lang="en-US" sz="2200" dirty="0">
                <a:solidFill>
                  <a:schemeClr val="accent3">
                    <a:lumMod val="25000"/>
                  </a:schemeClr>
                </a:solidFill>
                <a:latin typeface="Abadi" panose="020B0604020104020204" pitchFamily="34" charset="0"/>
              </a:rPr>
              <a:t>Lines were used to illustrate the proximity of the launch site to other type of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a:hlinkClick r:id="rId3"/>
              </a:rPr>
              <a:t>https://github.com/BrenJay23/Capstone/blob/main/Data_Visualization_with_Folium_NsGx9U3Zr.ipynb</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list was added to enable the user to choose which launch site graphs they want to see</a:t>
            </a:r>
          </a:p>
          <a:p>
            <a:pPr>
              <a:lnSpc>
                <a:spcPct val="100000"/>
              </a:lnSpc>
              <a:spcBef>
                <a:spcPts val="1400"/>
              </a:spcBef>
            </a:pPr>
            <a:r>
              <a:rPr lang="en-US" sz="2200" dirty="0">
                <a:solidFill>
                  <a:schemeClr val="accent3">
                    <a:lumMod val="25000"/>
                  </a:schemeClr>
                </a:solidFill>
                <a:latin typeface="Abadi" panose="020B0604020104020204" pitchFamily="34" charset="0"/>
              </a:rPr>
              <a:t>Pie Chart was used to show the percentage of success launch per site and as a whole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was used to show the correlation between the weight of the payload and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was used to allow the user to adjust the range of the payload mass in the scatter plot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a:hlinkClick r:id="rId3"/>
              </a:rPr>
              <a:t>https://github.com/BrenJay23/Capstone/blob/main/spacex_dash_app.py</a:t>
            </a:r>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9745589" cy="547703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first split into training and testing set. The training set is trained through different machine learning algorithms and the model is evaluated using the testing 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https://github.com/BrenJay23/Capstone/blob/main/SpaceX_Machine_Learning_Prediction_Part_5.jupyterlite.ipynb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677E687-6848-7238-67EC-6CB0917FAD68}"/>
              </a:ext>
            </a:extLst>
          </p:cNvPr>
          <p:cNvPicPr>
            <a:picLocks noChangeAspect="1"/>
          </p:cNvPicPr>
          <p:nvPr/>
        </p:nvPicPr>
        <p:blipFill>
          <a:blip r:embed="rId4"/>
          <a:stretch>
            <a:fillRect/>
          </a:stretch>
        </p:blipFill>
        <p:spPr>
          <a:xfrm>
            <a:off x="2506779" y="2382838"/>
            <a:ext cx="6298145" cy="334946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There are relatively more successful landing in VAFB SLC 4E launch site.</a:t>
            </a:r>
          </a:p>
          <a:p>
            <a:pPr>
              <a:lnSpc>
                <a:spcPct val="100000"/>
              </a:lnSpc>
              <a:spcBef>
                <a:spcPts val="1400"/>
              </a:spcBef>
            </a:pPr>
            <a:r>
              <a:rPr lang="en-PH" sz="2200" dirty="0">
                <a:solidFill>
                  <a:schemeClr val="accent3">
                    <a:lumMod val="25000"/>
                  </a:schemeClr>
                </a:solidFill>
                <a:latin typeface="Abadi" panose="020B0604020104020204" pitchFamily="34" charset="0"/>
              </a:rPr>
              <a:t>The higher end of Flight number have significantly more success for all the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88FFDCB9-A3C4-EC0C-2594-A02B46FB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795" y="1387366"/>
            <a:ext cx="5764816" cy="522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There is a higher number of success in heavier payloads for all launch sites.</a:t>
            </a:r>
          </a:p>
          <a:p>
            <a:pPr>
              <a:lnSpc>
                <a:spcPct val="100000"/>
              </a:lnSpc>
              <a:spcBef>
                <a:spcPts val="1400"/>
              </a:spcBef>
            </a:pPr>
            <a:r>
              <a:rPr lang="en-PH" sz="2200" dirty="0">
                <a:solidFill>
                  <a:schemeClr val="accent3">
                    <a:lumMod val="25000"/>
                  </a:schemeClr>
                </a:solidFill>
                <a:latin typeface="Abadi" panose="020B0604020104020204" pitchFamily="34" charset="0"/>
              </a:rPr>
              <a:t>Lighter payload in KSC LC 39A also have a high success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95E4E2A3-44AE-3F2B-715F-37F7B8FC5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69" y="2029050"/>
            <a:ext cx="6685809" cy="39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The ES-L1, GEO, HEO and SSO orbits have a 100% success landing rate</a:t>
            </a:r>
          </a:p>
          <a:p>
            <a:pPr>
              <a:lnSpc>
                <a:spcPct val="100000"/>
              </a:lnSpc>
              <a:spcBef>
                <a:spcPts val="1400"/>
              </a:spcBef>
            </a:pPr>
            <a:r>
              <a:rPr lang="en-PH" sz="2200" dirty="0">
                <a:solidFill>
                  <a:schemeClr val="accent3">
                    <a:lumMod val="25000"/>
                  </a:schemeClr>
                </a:solidFill>
                <a:latin typeface="Abadi" panose="020B0604020104020204" pitchFamily="34" charset="0"/>
              </a:rPr>
              <a:t>SO orbit have zero success landing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18473FC5-4FB7-EC6B-D6D9-566B2B1F4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272" y="1603156"/>
            <a:ext cx="6517700" cy="429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As Flight Number increases, the likelihood of successful landing for all orbits also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0BDC8B75-7200-16DD-B0CB-34476508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401" y="1682329"/>
            <a:ext cx="7044024" cy="46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As Payload Mass increases, the likelihood of successful landing also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89800104-0E90-B7AD-0E47-313264DE8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47" y="1613666"/>
            <a:ext cx="6594125" cy="42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PH" sz="2200" dirty="0">
                <a:solidFill>
                  <a:schemeClr val="accent3">
                    <a:lumMod val="25000"/>
                  </a:schemeClr>
                </a:solidFill>
                <a:latin typeface="Abadi" panose="020B0604020104020204" pitchFamily="34" charset="0"/>
              </a:rPr>
              <a:t>As the year progresses, he likelihood of successful landing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6173E8E-271D-996C-E7E1-7A2504C63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769440"/>
            <a:ext cx="6867410" cy="441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distinct </a:t>
            </a:r>
            <a:r>
              <a:rPr lang="en-US" sz="2200" dirty="0">
                <a:solidFill>
                  <a:schemeClr val="accent3">
                    <a:lumMod val="25000"/>
                  </a:schemeClr>
                </a:solidFill>
                <a:latin typeface="Abadi" panose="020B0604020104020204" pitchFamily="34" charset="0"/>
              </a:rPr>
              <a:t>finds the unique data from a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78164F9-A6A7-04E6-0540-B041C0483B77}"/>
              </a:ext>
            </a:extLst>
          </p:cNvPr>
          <p:cNvPicPr>
            <a:picLocks noChangeAspect="1"/>
          </p:cNvPicPr>
          <p:nvPr/>
        </p:nvPicPr>
        <p:blipFill>
          <a:blip r:embed="rId3"/>
          <a:stretch>
            <a:fillRect/>
          </a:stretch>
        </p:blipFill>
        <p:spPr>
          <a:xfrm>
            <a:off x="4248150" y="1943100"/>
            <a:ext cx="3695700" cy="29718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limit</a:t>
            </a:r>
            <a:r>
              <a:rPr lang="en-US" sz="2200" dirty="0">
                <a:solidFill>
                  <a:schemeClr val="accent3">
                    <a:lumMod val="25000"/>
                  </a:schemeClr>
                </a:solidFill>
                <a:latin typeface="Abadi" panose="020B0604020104020204" pitchFamily="34" charset="0"/>
              </a:rPr>
              <a:t> truncate the data to a specified number of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EC8B91C-2B62-568A-602E-546396B38327}"/>
              </a:ext>
            </a:extLst>
          </p:cNvPr>
          <p:cNvPicPr>
            <a:picLocks noChangeAspect="1"/>
          </p:cNvPicPr>
          <p:nvPr/>
        </p:nvPicPr>
        <p:blipFill>
          <a:blip r:embed="rId3"/>
          <a:stretch>
            <a:fillRect/>
          </a:stretch>
        </p:blipFill>
        <p:spPr>
          <a:xfrm>
            <a:off x="647470" y="1575377"/>
            <a:ext cx="10897060" cy="36377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gets the total amount accumulated in a column and </a:t>
            </a:r>
            <a:r>
              <a:rPr lang="en-US" sz="2200" i="1" dirty="0">
                <a:solidFill>
                  <a:schemeClr val="accent3">
                    <a:lumMod val="25000"/>
                  </a:schemeClr>
                </a:solidFill>
                <a:latin typeface="Abadi" panose="020B0604020104020204" pitchFamily="34" charset="0"/>
              </a:rPr>
              <a:t>like </a:t>
            </a:r>
            <a:r>
              <a:rPr lang="en-US" sz="2200" dirty="0">
                <a:solidFill>
                  <a:schemeClr val="accent3">
                    <a:lumMod val="25000"/>
                  </a:schemeClr>
                </a:solidFill>
                <a:latin typeface="Abadi" panose="020B0604020104020204" pitchFamily="34" charset="0"/>
              </a:rPr>
              <a:t>finds the string in a column with the same value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58BCAD-C666-2D56-21A4-E767C326FDF0}"/>
              </a:ext>
            </a:extLst>
          </p:cNvPr>
          <p:cNvPicPr>
            <a:picLocks noChangeAspect="1"/>
          </p:cNvPicPr>
          <p:nvPr/>
        </p:nvPicPr>
        <p:blipFill>
          <a:blip r:embed="rId3"/>
          <a:stretch>
            <a:fillRect/>
          </a:stretch>
        </p:blipFill>
        <p:spPr>
          <a:xfrm>
            <a:off x="2809875" y="2409825"/>
            <a:ext cx="6572250" cy="20383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avg </a:t>
            </a:r>
            <a:r>
              <a:rPr lang="en-US" sz="2200" dirty="0">
                <a:solidFill>
                  <a:schemeClr val="accent3">
                    <a:lumMod val="25000"/>
                  </a:schemeClr>
                </a:solidFill>
                <a:latin typeface="Abadi" panose="020B0604020104020204" pitchFamily="34" charset="0"/>
              </a:rPr>
              <a:t>averages the specified column and adding </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to a string after the </a:t>
            </a:r>
            <a:r>
              <a:rPr lang="en-US" sz="2200" i="1" dirty="0">
                <a:solidFill>
                  <a:schemeClr val="accent3">
                    <a:lumMod val="25000"/>
                  </a:schemeClr>
                </a:solidFill>
                <a:latin typeface="Abadi" panose="020B0604020104020204" pitchFamily="34" charset="0"/>
              </a:rPr>
              <a:t>like </a:t>
            </a:r>
            <a:r>
              <a:rPr lang="en-US" sz="2200" dirty="0">
                <a:solidFill>
                  <a:schemeClr val="accent3">
                    <a:lumMod val="25000"/>
                  </a:schemeClr>
                </a:solidFill>
                <a:latin typeface="Abadi" panose="020B0604020104020204" pitchFamily="34" charset="0"/>
              </a:rPr>
              <a:t>tells that the string can be preceded or succeeded by other characters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8A79E8-0722-851A-9BCE-500EB1A7A52B}"/>
              </a:ext>
            </a:extLst>
          </p:cNvPr>
          <p:cNvPicPr>
            <a:picLocks noChangeAspect="1"/>
          </p:cNvPicPr>
          <p:nvPr/>
        </p:nvPicPr>
        <p:blipFill>
          <a:blip r:embed="rId3"/>
          <a:stretch>
            <a:fillRect/>
          </a:stretch>
        </p:blipFill>
        <p:spPr>
          <a:xfrm>
            <a:off x="2628900" y="2466975"/>
            <a:ext cx="6934200" cy="19240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min </a:t>
            </a:r>
            <a:r>
              <a:rPr lang="en-US" sz="2200" dirty="0">
                <a:solidFill>
                  <a:schemeClr val="accent3">
                    <a:lumMod val="25000"/>
                  </a:schemeClr>
                </a:solidFill>
                <a:latin typeface="Abadi" panose="020B0604020104020204" pitchFamily="34" charset="0"/>
              </a:rPr>
              <a:t>finds the minimum value in the 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D338808-5797-1A32-9509-F3923B023AED}"/>
              </a:ext>
            </a:extLst>
          </p:cNvPr>
          <p:cNvPicPr>
            <a:picLocks noChangeAspect="1"/>
          </p:cNvPicPr>
          <p:nvPr/>
        </p:nvPicPr>
        <p:blipFill>
          <a:blip r:embed="rId3"/>
          <a:stretch>
            <a:fillRect/>
          </a:stretch>
        </p:blipFill>
        <p:spPr>
          <a:xfrm>
            <a:off x="2838450" y="2486025"/>
            <a:ext cx="6515100" cy="18859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between </a:t>
            </a:r>
            <a:r>
              <a:rPr lang="en-US" sz="2200" dirty="0">
                <a:solidFill>
                  <a:schemeClr val="accent3">
                    <a:lumMod val="25000"/>
                  </a:schemeClr>
                </a:solidFill>
                <a:latin typeface="Abadi" panose="020B0604020104020204" pitchFamily="34" charset="0"/>
              </a:rPr>
              <a:t>finding the columns with values that are less than or greater than the two values specified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02B2333-1650-956B-C2B4-511ED65E51DF}"/>
              </a:ext>
            </a:extLst>
          </p:cNvPr>
          <p:cNvPicPr>
            <a:picLocks noChangeAspect="1"/>
          </p:cNvPicPr>
          <p:nvPr/>
        </p:nvPicPr>
        <p:blipFill>
          <a:blip r:embed="rId3"/>
          <a:stretch>
            <a:fillRect/>
          </a:stretch>
        </p:blipFill>
        <p:spPr>
          <a:xfrm>
            <a:off x="695325" y="2000250"/>
            <a:ext cx="10801350" cy="2857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326708" cy="295382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used was collected though web scrapping and API. The categorical data was transformed to numerical equivalent and some missing data were replace by the mean. Different graphs were used for exploratory data analysis to gain initial insights in the data. The data was then used to make a model based on classification methods.</a:t>
            </a:r>
          </a:p>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resulted in the insight that as flight number, payload and year increases, the success rate also increases. Graphing the launch sites on the map, it can be deduced that all of them are near coastline. In terms of classification accuracy for all models, they resulted in the same value. Finally, based on the confusion matrix, the model has perfect recall and 0.8 precision making it a good predictor in the landing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group by </a:t>
            </a:r>
            <a:r>
              <a:rPr lang="en-US" sz="2200" dirty="0">
                <a:solidFill>
                  <a:schemeClr val="accent3">
                    <a:lumMod val="25000"/>
                  </a:schemeClr>
                </a:solidFill>
                <a:latin typeface="Abadi" panose="020B0604020104020204" pitchFamily="34" charset="0"/>
              </a:rPr>
              <a:t>categorize the specified column and </a:t>
            </a:r>
            <a:r>
              <a:rPr lang="en-US" sz="2200" i="1" dirty="0">
                <a:solidFill>
                  <a:schemeClr val="accent3">
                    <a:lumMod val="25000"/>
                  </a:schemeClr>
                </a:solidFill>
                <a:latin typeface="Abadi" panose="020B0604020104020204" pitchFamily="34" charset="0"/>
              </a:rPr>
              <a:t>count </a:t>
            </a:r>
            <a:r>
              <a:rPr lang="en-US" sz="2200" dirty="0">
                <a:solidFill>
                  <a:schemeClr val="accent3">
                    <a:lumMod val="25000"/>
                  </a:schemeClr>
                </a:solidFill>
                <a:latin typeface="Abadi" panose="020B0604020104020204" pitchFamily="34" charset="0"/>
              </a:rPr>
              <a:t>tallies the number of instances in each category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51BDA51-6204-D302-AB79-15088A53C1CD}"/>
              </a:ext>
            </a:extLst>
          </p:cNvPr>
          <p:cNvPicPr>
            <a:picLocks noChangeAspect="1"/>
          </p:cNvPicPr>
          <p:nvPr/>
        </p:nvPicPr>
        <p:blipFill>
          <a:blip r:embed="rId3"/>
          <a:stretch>
            <a:fillRect/>
          </a:stretch>
        </p:blipFill>
        <p:spPr>
          <a:xfrm>
            <a:off x="3009900" y="2109787"/>
            <a:ext cx="6172200" cy="26384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max </a:t>
            </a:r>
            <a:r>
              <a:rPr lang="en-US" sz="2200" dirty="0">
                <a:solidFill>
                  <a:schemeClr val="accent3">
                    <a:lumMod val="25000"/>
                  </a:schemeClr>
                </a:solidFill>
                <a:latin typeface="Abadi" panose="020B0604020104020204" pitchFamily="34" charset="0"/>
              </a:rPr>
              <a:t>can’t be used in the where clause so a subquery is created to get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EFFCE89-60CE-5486-217D-9F161DABC6B1}"/>
              </a:ext>
            </a:extLst>
          </p:cNvPr>
          <p:cNvPicPr>
            <a:picLocks noChangeAspect="1"/>
          </p:cNvPicPr>
          <p:nvPr/>
        </p:nvPicPr>
        <p:blipFill>
          <a:blip r:embed="rId3"/>
          <a:stretch>
            <a:fillRect/>
          </a:stretch>
        </p:blipFill>
        <p:spPr>
          <a:xfrm>
            <a:off x="2631692" y="1401671"/>
            <a:ext cx="6083080" cy="37579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200" i="1" dirty="0">
                <a:solidFill>
                  <a:schemeClr val="accent3">
                    <a:lumMod val="25000"/>
                  </a:schemeClr>
                </a:solidFill>
                <a:latin typeface="Abadi"/>
              </a:rPr>
              <a:t>year </a:t>
            </a:r>
            <a:r>
              <a:rPr lang="en-US" sz="2200" dirty="0">
                <a:solidFill>
                  <a:schemeClr val="accent3">
                    <a:lumMod val="25000"/>
                  </a:schemeClr>
                </a:solidFill>
                <a:latin typeface="Abadi"/>
              </a:rPr>
              <a:t>can be used in columns with date format to query a specific day, month or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B60E4C7-FF2E-9A9B-4443-99363EBD85EA}"/>
              </a:ext>
            </a:extLst>
          </p:cNvPr>
          <p:cNvPicPr>
            <a:picLocks noChangeAspect="1"/>
          </p:cNvPicPr>
          <p:nvPr/>
        </p:nvPicPr>
        <p:blipFill>
          <a:blip r:embed="rId3"/>
          <a:stretch>
            <a:fillRect/>
          </a:stretch>
        </p:blipFill>
        <p:spPr>
          <a:xfrm>
            <a:off x="185737" y="2286000"/>
            <a:ext cx="11820525" cy="2286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order by </a:t>
            </a:r>
            <a:r>
              <a:rPr lang="en-US" sz="2200" dirty="0">
                <a:solidFill>
                  <a:schemeClr val="accent3">
                    <a:lumMod val="25000"/>
                  </a:schemeClr>
                </a:solidFill>
                <a:latin typeface="Abadi" panose="020B0604020104020204" pitchFamily="34" charset="0"/>
              </a:rPr>
              <a:t>ranks the value in a column and by adding </a:t>
            </a:r>
            <a:r>
              <a:rPr lang="en-US" sz="2200" i="1" dirty="0">
                <a:solidFill>
                  <a:schemeClr val="accent3">
                    <a:lumMod val="25000"/>
                  </a:schemeClr>
                </a:solidFill>
                <a:latin typeface="Abadi" panose="020B0604020104020204" pitchFamily="34" charset="0"/>
              </a:rPr>
              <a:t>desc</a:t>
            </a:r>
            <a:r>
              <a:rPr lang="en-US" sz="2200" dirty="0">
                <a:solidFill>
                  <a:schemeClr val="accent3">
                    <a:lumMod val="25000"/>
                  </a:schemeClr>
                </a:solidFill>
                <a:latin typeface="Abadi" panose="020B0604020104020204" pitchFamily="34" charset="0"/>
              </a:rPr>
              <a:t>, the values are arranged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B0C4FA7-B111-56AF-879E-40B29AB370BD}"/>
              </a:ext>
            </a:extLst>
          </p:cNvPr>
          <p:cNvPicPr>
            <a:picLocks noChangeAspect="1"/>
          </p:cNvPicPr>
          <p:nvPr/>
        </p:nvPicPr>
        <p:blipFill>
          <a:blip r:embed="rId3"/>
          <a:stretch>
            <a:fillRect/>
          </a:stretch>
        </p:blipFill>
        <p:spPr>
          <a:xfrm>
            <a:off x="2327529" y="1575377"/>
            <a:ext cx="6630550" cy="35791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dirty="0"/>
              <a:t>The launch sites were located using circles and marked by their names. Three of the landing sites were very close and overlapping with each other</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Sites with Circles and Markers</a:t>
            </a:r>
          </a:p>
        </p:txBody>
      </p:sp>
      <p:pic>
        <p:nvPicPr>
          <p:cNvPr id="6" name="Picture 5">
            <a:extLst>
              <a:ext uri="{FF2B5EF4-FFF2-40B4-BE49-F238E27FC236}">
                <a16:creationId xmlns:a16="http://schemas.microsoft.com/office/drawing/2014/main" id="{BDDCBD9B-CB63-5755-87FA-8BADA724C8C3}"/>
              </a:ext>
            </a:extLst>
          </p:cNvPr>
          <p:cNvPicPr>
            <a:picLocks noChangeAspect="1"/>
          </p:cNvPicPr>
          <p:nvPr/>
        </p:nvPicPr>
        <p:blipFill>
          <a:blip r:embed="rId3"/>
          <a:stretch>
            <a:fillRect/>
          </a:stretch>
        </p:blipFill>
        <p:spPr>
          <a:xfrm>
            <a:off x="1422900" y="1441545"/>
            <a:ext cx="8439807" cy="31070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marker cluster was added in the map, and it made the overlapping launch sites more comprehensible due to the indicated number of same coordinates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Landing Sites with Marker Cluster</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BB545756-AAD9-FADE-66C1-E1729D269840}"/>
              </a:ext>
            </a:extLst>
          </p:cNvPr>
          <p:cNvPicPr>
            <a:picLocks noChangeAspect="1"/>
          </p:cNvPicPr>
          <p:nvPr/>
        </p:nvPicPr>
        <p:blipFill>
          <a:blip r:embed="rId3"/>
          <a:stretch>
            <a:fillRect/>
          </a:stretch>
        </p:blipFill>
        <p:spPr>
          <a:xfrm>
            <a:off x="2020668" y="1575377"/>
            <a:ext cx="8065704" cy="34843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736523"/>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line with its distance was added to the map indicating its proximity to the shoreline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Line</a:t>
            </a:r>
          </a:p>
        </p:txBody>
      </p:sp>
      <p:pic>
        <p:nvPicPr>
          <p:cNvPr id="4" name="Picture 3">
            <a:extLst>
              <a:ext uri="{FF2B5EF4-FFF2-40B4-BE49-F238E27FC236}">
                <a16:creationId xmlns:a16="http://schemas.microsoft.com/office/drawing/2014/main" id="{EDA58D47-DA58-F960-BF8F-4F2A069F343A}"/>
              </a:ext>
            </a:extLst>
          </p:cNvPr>
          <p:cNvPicPr>
            <a:picLocks noChangeAspect="1"/>
          </p:cNvPicPr>
          <p:nvPr/>
        </p:nvPicPr>
        <p:blipFill>
          <a:blip r:embed="rId3"/>
          <a:stretch>
            <a:fillRect/>
          </a:stretch>
        </p:blipFill>
        <p:spPr>
          <a:xfrm>
            <a:off x="2416295" y="1705826"/>
            <a:ext cx="7223031" cy="34463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275D69-AC93-8851-E5C8-78E5E1AE09FC}"/>
              </a:ext>
            </a:extLst>
          </p:cNvPr>
          <p:cNvPicPr>
            <a:picLocks noChangeAspect="1"/>
          </p:cNvPicPr>
          <p:nvPr/>
        </p:nvPicPr>
        <p:blipFill>
          <a:blip r:embed="rId3"/>
          <a:stretch>
            <a:fillRect/>
          </a:stretch>
        </p:blipFill>
        <p:spPr>
          <a:xfrm>
            <a:off x="0" y="1006435"/>
            <a:ext cx="12192000" cy="44457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pie chart is used to illustrate the part or amount represented by a variable relative to the whole. The launch site with the highest success count is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newly founded company, is investigating the success rate of landing a reusable first stage rocket.</a:t>
            </a:r>
          </a:p>
          <a:p>
            <a:pPr>
              <a:spcBef>
                <a:spcPts val="1400"/>
              </a:spcBef>
            </a:pPr>
            <a:r>
              <a:rPr lang="en-US" sz="2200" dirty="0">
                <a:solidFill>
                  <a:schemeClr val="accent3">
                    <a:lumMod val="25000"/>
                  </a:schemeClr>
                </a:solidFill>
                <a:latin typeface="Abadi" panose="020B0604020104020204" pitchFamily="34" charset="0"/>
              </a:rPr>
              <a:t>The company wants to create a model that predicts the landing success rate of a reusable rockets based on the historic data available from SpaceX Falcon 9 rocket.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D641B-EC93-8006-1975-D2E741D8E10F}"/>
              </a:ext>
            </a:extLst>
          </p:cNvPr>
          <p:cNvPicPr>
            <a:picLocks noChangeAspect="1"/>
          </p:cNvPicPr>
          <p:nvPr/>
        </p:nvPicPr>
        <p:blipFill>
          <a:blip r:embed="rId3"/>
          <a:stretch>
            <a:fillRect/>
          </a:stretch>
        </p:blipFill>
        <p:spPr>
          <a:xfrm>
            <a:off x="0" y="975639"/>
            <a:ext cx="12192000" cy="457039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number 1 is used to represent success and 0 for the failed landing. The launch site with the highest success rate, with 76.9%, is KSC LC-39A.</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for Site KSC LC-39A</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payload range with the highest success rate is between 9000 and 10000 kg. The Booster version with the highest success rate is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Picture 3">
            <a:extLst>
              <a:ext uri="{FF2B5EF4-FFF2-40B4-BE49-F238E27FC236}">
                <a16:creationId xmlns:a16="http://schemas.microsoft.com/office/drawing/2014/main" id="{7C8AAA7A-DC55-97D0-E3A6-F76FE5D0CD9A}"/>
              </a:ext>
            </a:extLst>
          </p:cNvPr>
          <p:cNvPicPr>
            <a:picLocks noChangeAspect="1"/>
          </p:cNvPicPr>
          <p:nvPr/>
        </p:nvPicPr>
        <p:blipFill>
          <a:blip r:embed="rId3"/>
          <a:stretch>
            <a:fillRect/>
          </a:stretch>
        </p:blipFill>
        <p:spPr>
          <a:xfrm>
            <a:off x="3048001" y="1031124"/>
            <a:ext cx="6096000" cy="2074892"/>
          </a:xfrm>
          <a:prstGeom prst="rect">
            <a:avLst/>
          </a:prstGeom>
        </p:spPr>
      </p:pic>
      <p:pic>
        <p:nvPicPr>
          <p:cNvPr id="7" name="Picture 6">
            <a:extLst>
              <a:ext uri="{FF2B5EF4-FFF2-40B4-BE49-F238E27FC236}">
                <a16:creationId xmlns:a16="http://schemas.microsoft.com/office/drawing/2014/main" id="{D6D8EDF0-DAEE-09C5-5989-5E81481D84C9}"/>
              </a:ext>
            </a:extLst>
          </p:cNvPr>
          <p:cNvPicPr>
            <a:picLocks noChangeAspect="1"/>
          </p:cNvPicPr>
          <p:nvPr/>
        </p:nvPicPr>
        <p:blipFill>
          <a:blip r:embed="rId4"/>
          <a:stretch>
            <a:fillRect/>
          </a:stretch>
        </p:blipFill>
        <p:spPr>
          <a:xfrm>
            <a:off x="3048000" y="3064476"/>
            <a:ext cx="6096000" cy="20276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models have the same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170" name="Picture 2">
            <a:extLst>
              <a:ext uri="{FF2B5EF4-FFF2-40B4-BE49-F238E27FC236}">
                <a16:creationId xmlns:a16="http://schemas.microsoft.com/office/drawing/2014/main" id="{8A2944AB-60AB-A10C-B15D-F971C7AF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553" y="1750327"/>
            <a:ext cx="52101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has a perfect Recall, a 0.8 precision. It is a very good at predicting landing that resulted in a success.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23F9DC27-07BB-E20C-3D8F-D2A474A5B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144" y="1436178"/>
            <a:ext cx="3993334" cy="342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Flight Number increases and the year progresses, the success rate also increases</a:t>
            </a:r>
          </a:p>
          <a:p>
            <a:pPr>
              <a:lnSpc>
                <a:spcPct val="100000"/>
              </a:lnSpc>
              <a:spcBef>
                <a:spcPts val="1400"/>
              </a:spcBef>
            </a:pPr>
            <a:r>
              <a:rPr lang="en-US" sz="2200" dirty="0">
                <a:solidFill>
                  <a:schemeClr val="accent3">
                    <a:lumMod val="25000"/>
                  </a:schemeClr>
                </a:solidFill>
                <a:latin typeface="Abadi" panose="020B0604020104020204" pitchFamily="34" charset="0"/>
              </a:rPr>
              <a:t>The heavier Payload have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all near the coastline</a:t>
            </a:r>
          </a:p>
          <a:p>
            <a:pPr>
              <a:lnSpc>
                <a:spcPct val="100000"/>
              </a:lnSpc>
              <a:spcBef>
                <a:spcPts val="1400"/>
              </a:spcBef>
            </a:pPr>
            <a:r>
              <a:rPr lang="en-US" sz="2200" dirty="0">
                <a:solidFill>
                  <a:schemeClr val="accent3">
                    <a:lumMod val="25000"/>
                  </a:schemeClr>
                </a:solidFill>
                <a:latin typeface="Abadi" panose="020B0604020104020204" pitchFamily="34" charset="0"/>
              </a:rPr>
              <a:t>The four classification methods have the same accuracy value</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resulted in a perfect recall and 0.8 precision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https://github.com/BrenJay23/Capstone.git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is collected from the publicly available SpaceX API and web scrapping from Wikipedia SpaceX webpage.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transformed by assigning a numerical value to the target variable which is the landing outcome.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 is first split into training and testing set. The training set is trained through different machine learning algorithms and the model is evaluated using the testing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is collecting using the SpaceX API and web scrapping from the Wikipedia SpaceX page.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dirty="0">
                <a:hlinkClick r:id="rId3"/>
              </a:rPr>
              <a:t>https://github.com/BrenJay23/Capstone/blob/main/Data_Collection_API_MJmRZv-os.ipynb</a:t>
            </a:r>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FDB2BE4-6F9A-9ECB-1681-1023CD678DF5}"/>
              </a:ext>
            </a:extLst>
          </p:cNvPr>
          <p:cNvPicPr>
            <a:picLocks noChangeAspect="1"/>
          </p:cNvPicPr>
          <p:nvPr/>
        </p:nvPicPr>
        <p:blipFill>
          <a:blip r:embed="rId4"/>
          <a:stretch>
            <a:fillRect/>
          </a:stretch>
        </p:blipFill>
        <p:spPr>
          <a:xfrm>
            <a:off x="5892266" y="2089423"/>
            <a:ext cx="5565706" cy="361260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https://github.com/BrenJay23/Capstone/blob/main/Data_Collection_with_Web_Scrapping_Cycu4EXqN.ipynb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1518A35D-C77B-9ADD-F325-E69B030CB1D0}"/>
              </a:ext>
            </a:extLst>
          </p:cNvPr>
          <p:cNvPicPr>
            <a:picLocks noChangeAspect="1"/>
          </p:cNvPicPr>
          <p:nvPr/>
        </p:nvPicPr>
        <p:blipFill>
          <a:blip r:embed="rId4"/>
          <a:stretch>
            <a:fillRect/>
          </a:stretch>
        </p:blipFill>
        <p:spPr>
          <a:xfrm>
            <a:off x="5369896" y="1856579"/>
            <a:ext cx="6541732" cy="40165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358</TotalTime>
  <Words>1645</Words>
  <Application>Microsoft Office PowerPoint</Application>
  <PresentationFormat>Widescreen</PresentationFormat>
  <Paragraphs>333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Bren Jay Magtalas</cp:lastModifiedBy>
  <cp:revision>201</cp:revision>
  <dcterms:created xsi:type="dcterms:W3CDTF">2021-04-29T18:58:34Z</dcterms:created>
  <dcterms:modified xsi:type="dcterms:W3CDTF">2022-11-23T16:26:50Z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